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86452" autoAdjust="0"/>
  </p:normalViewPr>
  <p:slideViewPr>
    <p:cSldViewPr>
      <p:cViewPr varScale="1">
        <p:scale>
          <a:sx n="110" d="100"/>
          <a:sy n="110" d="100"/>
        </p:scale>
        <p:origin x="102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3/2/2018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EC3A72EA-95A4-4971-A611-08118360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05C1F24-BFF2-4185-85BB-A0DFC365FC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D0D137B-59BC-486D-BF00-F2FFE59AC0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31921E1-018C-46BC-A8C8-322A29403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577334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6AD71E90-A095-4E69-9451-395CD82372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897A521-89BB-45E2-8829-2778F464A7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E67A9A81-694D-4639-A4B6-89156A3472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3A7B6BB-4346-41AB-8BAF-8B6DEFB48F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3A322FD-6B4A-490F-ACE4-6D1F186204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EB5B42-F45F-4D47-A4D6-D98ACFA3A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3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5" y="63212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72" r:id="rId3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D0D66C3-B4F9-4680-BE2F-E7D63605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683E44D-4E7B-4942-97AB-42AFF39D8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design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website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2A3984-E668-431C-B47A-D79A7058C7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358075-7189-4561-A4E5-98C8C46EDDC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743200" y="6248400"/>
            <a:ext cx="3657600" cy="457200"/>
          </a:xfrm>
        </p:spPr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FF6169-E941-478B-83FF-531399080C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66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079560-3316-4DB3-930E-D29177EC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Navigation conventions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F487C7-BF05-4CF0-A236-1F764449A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Underlined text is always a link.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Images that are close to short text phrases are clickable.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Short text phrases in columns are clickable.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you click on a cart symbol, you go to your shopping cart.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you click on the logo in the header, you go to the home page.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12F517-05C5-49DA-A07A-A5466459EC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FE0474-04F1-401A-9832-B2020DC7A6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D392D38-3EFF-4D16-ADF1-89B50B5672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30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ABFC3B-DDED-4B0C-B955-E1D71273A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full screen view of the Town Hall home page</a:t>
            </a:r>
            <a:endParaRPr lang="en-US" dirty="0"/>
          </a:p>
        </p:txBody>
      </p:sp>
      <p:pic>
        <p:nvPicPr>
          <p:cNvPr id="7" name="Content Placeholder 6" descr="See page 576 in book" title="See slide title">
            <a:extLst>
              <a:ext uri="{FF2B5EF4-FFF2-40B4-BE49-F238E27FC236}">
                <a16:creationId xmlns:a16="http://schemas.microsoft.com/office/drawing/2014/main" xmlns="" id="{4A7D062E-D3F0-48E3-BF11-34102A335C2F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7" y="1143000"/>
            <a:ext cx="7287566" cy="4800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1B127C-A9B6-47AC-8DB1-520B7C22E7A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0D4F60-10CD-4D39-8A00-E823280720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1234F-A3D0-4B6C-844B-1C96B82545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79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1CDA98-0975-4D25-B4A0-791709F6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mobile view of the Town Hall home page</a:t>
            </a:r>
            <a:endParaRPr lang="en-US" dirty="0"/>
          </a:p>
        </p:txBody>
      </p:sp>
      <p:pic>
        <p:nvPicPr>
          <p:cNvPr id="7" name="Content Placeholder 6" descr="See page 576 in book" title="See slide title">
            <a:extLst>
              <a:ext uri="{FF2B5EF4-FFF2-40B4-BE49-F238E27FC236}">
                <a16:creationId xmlns:a16="http://schemas.microsoft.com/office/drawing/2014/main" xmlns="" id="{73E84712-476E-4F73-8363-207989607280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19200"/>
            <a:ext cx="2133600" cy="305950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8F654F-FD24-4414-B85C-7DEDD1B5E4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E3109E-1420-43EA-8650-C96715F2595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FC4DBF-BB37-4EBC-A5F6-029FBA5BC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0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8E1BFA-AD1B-4FF3-9617-728F538F4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ways to provide for mobile devices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C615869-0459-4A93-9A32-07F1A39F2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Responsive Web Design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Build a separate website for mobile devices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681C9D-5FE4-4D7F-880E-AB23CAB0FA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431278-D47B-4B74-B940-6036E28C81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A472A7-8EED-4479-AA0F-9A842C289A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2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50C14F-382B-4E10-BF54-5E0E9B81B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668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ways to design the pages </a:t>
            </a:r>
            <a:b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Responsive Web Design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8A6EA9-8947-473B-829B-42F74F601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95400"/>
            <a:ext cx="7391400" cy="464820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Mobile-first design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Design the mobile pages first. Then, expand those designs for larger browsers.</a:t>
            </a: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Desktop-first design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Design for computer browsers first, but make sure that the designs will work when the pages are displayed on mobile devices.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DA0B23D-9841-4396-B96A-A120387E03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B8BFF6-FB01-4FDB-ADD3-E7F8AEA6E0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78560E-FC38-4411-AD1F-7AEE2D94E2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79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F7760E-9C29-40D4-B7CC-BE5976BCB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home page that tries to sell the site</a:t>
            </a:r>
            <a:endParaRPr lang="en-US" dirty="0"/>
          </a:p>
        </p:txBody>
      </p:sp>
      <p:pic>
        <p:nvPicPr>
          <p:cNvPr id="7" name="Content Placeholder 6" descr="See page 578 in book" title="See slide title">
            <a:extLst>
              <a:ext uri="{FF2B5EF4-FFF2-40B4-BE49-F238E27FC236}">
                <a16:creationId xmlns:a16="http://schemas.microsoft.com/office/drawing/2014/main" xmlns="" id="{5D66ACE5-6930-451F-A3D2-56DCDDCB192B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20429"/>
            <a:ext cx="7315200" cy="46457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0B8739-8197-40CA-B355-66FA9A4C76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326FDD-9710-449F-AB16-A352B457A7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1C4057-A497-4D41-887A-1E653557D0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0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948F72-7906-42FF-A686-25DB1B64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668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guidelines for developing </a:t>
            </a:r>
            <a:b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effective home page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D18064-36FF-4A80-B7E6-85F325540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95400"/>
            <a:ext cx="7391400" cy="4648200"/>
          </a:xfrm>
        </p:spPr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Emphasize what your site offers that’s valuable and how your site differs from competing sites.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Emphasize the highest priority tasks of your site so users have a clear idea of what they can do.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Don’t welcome users to your site because that’s a waste of space.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Group items in the navigation areas so similar items are next to each other.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Only use icons for navigation if the users will readily recognize them.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Design the home page so it is different from the other pages of the site.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Don’t include an active link to the home page on the home page.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D29CDC-B052-4EC1-8824-E5611B91AC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C4EFCA-F295-4B47-A907-238444370C1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7369BD-14E2-4502-B857-DCF6C17D0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3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00CA-36AA-478D-8CE4-ECBFEA60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guidelines (continued)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42F065C-ED61-40ED-98FA-E7B5C7330D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8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Code the title element for the home page as the organization name, followed by a short description, and limit the title to 8 or fewer words and 64 or fewer characters.</a:t>
            </a:r>
          </a:p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8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your site provides shopping, include a link to the shopping cart on your home page.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69F9E6-C247-4D84-8BE6-E49A3FD430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CEFB7E-6D5D-4ACD-8EEE-357BCB95B1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42EB2E-F425-4702-9E22-FD33F90A6A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47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0F4F8B-CCA9-49B0-AE6B-CCB143E2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page with breadcrumbs and highlighted links</a:t>
            </a:r>
            <a:endParaRPr lang="en-US" dirty="0"/>
          </a:p>
        </p:txBody>
      </p:sp>
      <p:pic>
        <p:nvPicPr>
          <p:cNvPr id="7" name="Content Placeholder 6" descr="See page 580 in book" title="See slide title">
            <a:extLst>
              <a:ext uri="{FF2B5EF4-FFF2-40B4-BE49-F238E27FC236}">
                <a16:creationId xmlns:a16="http://schemas.microsoft.com/office/drawing/2014/main" xmlns="" id="{D21D7023-ECE7-4E4C-AF0A-660E2B69A22B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60452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A97F3F-2C74-439F-97ED-F8D14720FD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A24130-AEF4-4A94-BE72-AE77D683CE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D35A9C-6753-4A2A-AB72-88C504555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11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302C2D-CABB-49D0-88AF-395B9033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let the users know where they are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57D2DA-0B77-485C-BFE1-456F928D5A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Highlight the active links.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Make the heading for the page the same as the link that led to the page.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Provide breadcrumbs in this format: </a:t>
            </a:r>
          </a:p>
          <a:p>
            <a:pPr marL="342900" marR="274320">
              <a:spcBef>
                <a:spcPts val="0"/>
              </a:spcBef>
              <a:spcAft>
                <a:spcPts val="600"/>
              </a:spcAf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Homepage &gt; Dogs &gt; Traveling with Dogs.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D0CA3C-F72A-4196-9CF4-3A3EF95D9C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77E1DD-0ED6-4598-94AD-00B52C9558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FB9D3F-697C-4CA7-B7E6-CA48249DB2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16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F584BF-43AE-4738-B08D-F12F9A0C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8F805D7-C234-4409-B1C1-21DE0F433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Design a website using the guidelines, methods, and procedures of this chapter.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notion of usability and explain how the current website conventions contribute to usability.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Describe two basic approaches that you can use to design the pages for Responsive Web Design.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primary principle for home-page design if you’re designing a small site for a relatively unknown company.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Describe three ways to let the users of a website know where they are.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chunking.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List three guidelines for typography on a web page.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828323-A29B-4907-97BF-9771B58C1C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CE09C6-0D67-4A2E-B01F-D68E4572DF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5DD775-5261-4B1D-AB9E-CA50AA3E55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671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CFD46F-422D-41F9-9A17-EE7E4AF2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Wasted space on a primary page</a:t>
            </a:r>
            <a:endParaRPr lang="en-US" dirty="0"/>
          </a:p>
        </p:txBody>
      </p:sp>
      <p:pic>
        <p:nvPicPr>
          <p:cNvPr id="7" name="Content Placeholder 6" descr="See page 582 in book" title="See slide title">
            <a:extLst>
              <a:ext uri="{FF2B5EF4-FFF2-40B4-BE49-F238E27FC236}">
                <a16:creationId xmlns:a16="http://schemas.microsoft.com/office/drawing/2014/main" xmlns="" id="{F718C336-B443-49E4-8936-A895DE3D999E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" y="1143000"/>
            <a:ext cx="4488366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163FB7-6942-415B-A602-324BA34A8F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BCF677-B735-4825-82D1-DEE054678B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8998C5-2B05-4EFA-87C7-0164D549E4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837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15D49A-997A-44DB-B546-A00AE320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Guidelines for the effective use of space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5A2EE3D-43B2-4C1C-B569-4A7C40501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Keep the header relatively small.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Prioritize the components for each page.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Give the most important components the primary locations.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5ED9018-A8CE-4A2C-AFC1-91F305FA03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28DCB6-7742-45E0-B0A2-FA409504D5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EA5E59-B8C8-498A-9548-C41FEF9773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887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336328-C34C-4AC6-8554-3AF8E9F5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home page that has been chunked</a:t>
            </a:r>
            <a:endParaRPr lang="en-US" dirty="0"/>
          </a:p>
        </p:txBody>
      </p:sp>
      <p:pic>
        <p:nvPicPr>
          <p:cNvPr id="7" name="Content Placeholder 6" descr="See page 584 in book" title="See slide title">
            <a:extLst>
              <a:ext uri="{FF2B5EF4-FFF2-40B4-BE49-F238E27FC236}">
                <a16:creationId xmlns:a16="http://schemas.microsoft.com/office/drawing/2014/main" xmlns="" id="{750C68C4-2DB6-42D1-8580-D11BD66582C6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94390"/>
            <a:ext cx="4920484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FB05A4-7173-491A-A3C4-6FFCE523AE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A0C51F-0307-4B25-A35B-57414ADB4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8D44E5-FC40-4F07-99EB-351A8CCF47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40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1D9631-6B9C-4441-B496-096D04D7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page that ignores the basics of graphics design </a:t>
            </a:r>
            <a:endParaRPr lang="en-US" dirty="0"/>
          </a:p>
        </p:txBody>
      </p:sp>
      <p:pic>
        <p:nvPicPr>
          <p:cNvPr id="7" name="Content Placeholder 6" descr="See page 586 in book" title="See slide title">
            <a:extLst>
              <a:ext uri="{FF2B5EF4-FFF2-40B4-BE49-F238E27FC236}">
                <a16:creationId xmlns:a16="http://schemas.microsoft.com/office/drawing/2014/main" xmlns="" id="{63163140-B4DA-4211-B278-F7A370B8A1EE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" y="1143000"/>
            <a:ext cx="7072212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CE8B9B-403E-4C78-9A12-95FFCFA425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D46E24-6FD7-47DE-B842-CA9E6088DE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090A9F-35DD-45CA-B28A-4421C97D24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84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A9AA6-2EDC-42DE-A780-113743E0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 principles of graphics design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47B5B9-F56E-4305-A23B-6F2CEC79A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Alignment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means that related items on the page should line up with each other.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Proximity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means that related items should be close together.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Repetition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means that you should repeat some elements from page to page to give the pages continuity.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Contrast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is what draws your eye to the components on a web page. If everything is the same, nothing stands out.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AF74E4-D23E-4013-B276-3DE935D8CD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8BB7AF-6652-410C-98AE-A7DCCDF24F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07242C-CA8E-42B4-B841-4A9C800052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60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D5F8F6-227F-4D04-B9FD-74C82336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Typographical guidelines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B153A0-0611-478C-B3D6-ED80881723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Limit the line length of paragraphs to 65 characters.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a sans serif font in a size that’s large enough for easy reading.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Show the relationship between a heading and the text that follows by keeping them close.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dark text on a light background, and don’t use an image for the background.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Don’t center text and don’t justify text.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you indent the first lines of paragraphs, you don’t need space between the paragraphs.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Don’t use reverse type (white type on a colored background) for text.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4053CE-AAA3-493A-B24E-13029D6123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D7BBB1-4FDE-4F54-8828-1697B0EBF4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5CF7C1-A680-47E4-A5E9-7DFA227AB3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034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0A3327-00F2-40A8-88EF-27481A27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Writing that isn’t for the web </a:t>
            </a:r>
            <a:b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(177 words and 1041 characters)</a:t>
            </a:r>
            <a:endParaRPr lang="en-US" dirty="0"/>
          </a:p>
        </p:txBody>
      </p:sp>
      <p:pic>
        <p:nvPicPr>
          <p:cNvPr id="7" name="Content Placeholder 6" descr="See page 588 in book" title="See slide title">
            <a:extLst>
              <a:ext uri="{FF2B5EF4-FFF2-40B4-BE49-F238E27FC236}">
                <a16:creationId xmlns:a16="http://schemas.microsoft.com/office/drawing/2014/main" xmlns="" id="{3CEEC8D5-C522-4164-A14D-11997B4281D2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6490755" cy="29718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F7E19D-2F72-4E51-B400-7D2DFCD7B0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80AFD7-E326-4FEE-A540-7ECAEDF00CF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547813-68B0-46E5-A8E1-C54066A196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416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92845-A2E0-439A-B9BD-58CE768E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same copy, but written for the web </a:t>
            </a:r>
            <a:b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(135 words and 717 characters)</a:t>
            </a:r>
            <a:endParaRPr lang="en-US" dirty="0"/>
          </a:p>
        </p:txBody>
      </p:sp>
      <p:pic>
        <p:nvPicPr>
          <p:cNvPr id="7" name="Content Placeholder 6" descr="See page 588 in book" title="See slide title">
            <a:extLst>
              <a:ext uri="{FF2B5EF4-FFF2-40B4-BE49-F238E27FC236}">
                <a16:creationId xmlns:a16="http://schemas.microsoft.com/office/drawing/2014/main" xmlns="" id="{9A764415-7774-4D10-B135-112EAB158995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5570316" cy="33528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1E92E3-A8CD-48DE-92CF-728EA3B90A9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E20E54-BE55-41B3-A4DD-7310A3ACF3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04790C-4C1E-450D-B75F-6BD16648F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51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135AA8-262E-4281-9BBE-47EA7417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writing guidelines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9788DD-8E35-4E03-B138-3D50BCA041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fewer words.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Write in inverted pyramid style with the most important information first.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headings and subheadings to identify portions of the text.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bulleted lists and numbered lists to make information more accessible.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tables for tabular information.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Don’t use all caps (all capital letters) for headings. Usually, it’s best to capitalize only the first letter in a heading, plus any required capitalization.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Make the text for all links as explicit as possible.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Keep the line length to 65 characters or fewer.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95A098-234F-40E8-AAC0-3AD142991B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4BDED3-7600-474E-A03D-DF29E8F32CA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EF28A7-C6EB-43E0-836D-6B22C0C33D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773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7C085-A529-46FA-A771-000344FB1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lifecycle of a website</a:t>
            </a:r>
            <a:endParaRPr lang="en-US" dirty="0"/>
          </a:p>
        </p:txBody>
      </p:sp>
      <p:pic>
        <p:nvPicPr>
          <p:cNvPr id="7" name="Content Placeholder 6" descr="See page 590 in book" title="See slide title">
            <a:extLst>
              <a:ext uri="{FF2B5EF4-FFF2-40B4-BE49-F238E27FC236}">
                <a16:creationId xmlns:a16="http://schemas.microsoft.com/office/drawing/2014/main" xmlns="" id="{E22CBE53-A81A-438F-8B94-28D45150E6D8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" y="1295400"/>
            <a:ext cx="4864688" cy="762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3272F2-2993-4927-82AA-6697269314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798B0D-FA0B-4F80-905D-F9CDA91A0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08B9DF-03F2-42A7-9B9E-EB1D67DC05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6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0CD0D8-C39C-434F-B82F-AD0165BF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 (continued)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F9D015-0C5E-4969-A2AB-33054C8837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7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List three guidelines for web writing.</a:t>
            </a:r>
          </a:p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7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lifecycle of a website.</a:t>
            </a:r>
          </a:p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7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most important principle for making a website easier to maintain.</a:t>
            </a:r>
          </a:p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7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List the four steps in a general procedure for designing a website.</a:t>
            </a:r>
          </a:p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7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a site map for designing a website.</a:t>
            </a:r>
          </a:p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7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wireframes for designing web pages.</a:t>
            </a:r>
          </a:p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7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Distinguish between a web designer and a graphics designer.</a:t>
            </a:r>
          </a:p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7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concepts that top-down design and prototyping are based upon.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D25850-2D39-4B63-8093-D6E8B2C38D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85B1FA-5944-490D-AEEF-143139556C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B11049-03DB-4F4A-B6CB-8A20B56EBB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74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923B31-5E58-43AE-A2D1-9CF38C73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make a website easier to maintain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B2B5D1-9997-4ECF-8B6A-2E88D78AAB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HTML for the content and CSS for the page layout and formatting.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Don’t use tables for page layout. Only use tables for tabular information.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Don’t use frames (not presented in this book).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Get the design right before you start implementing it. 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B5F2F3A-70C5-4ABE-8913-39B090EF639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BAAB49-12BC-4138-8618-E311435BB8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25C545-F719-40F4-AB3F-C74E8A11D6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41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850CE9-C950-4D06-9ED9-8B872DCB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general procedure for designing a website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C0A9AC4-01C4-408D-85E1-1095F07009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Define the audience and set the goals for the website.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Develop a site map.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Sketch or wireframe the critical pages in black and white.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Illustrate the critical pages in full color.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7EC801-D66E-4A43-80C5-4C2DB0176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7866F7-1984-4AD5-95F8-3FEBCDF80AC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C8AAB1-D7CF-4A4A-AD7A-FFF7161290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65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C2C2A9-CE5F-462F-8361-B27AD2435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general procedure for implementing a website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324590-0F78-41E3-B805-CEE7C3E181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Develop the HTML and CSS templates for the pages.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Develop the web pages.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Deploy the site to a web server.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Test and launch the site.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3D6C93-30CA-46DD-BC79-5896850EAB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769417-3061-407D-81E6-72FAF8F628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006341-6D0A-46F8-9657-1792E11EA5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26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799D73-42EF-489C-ABE5-B4D1CF6C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general procedure for maintaining a website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14D970D-FA02-460D-8364-6AF6CD3AF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Plan the changes.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Design the changes.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Implement the changes.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Test and launch the changes.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573E54-7E5F-4B43-928F-FA4232132C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266A24-7390-4A78-92FB-5DF1134C023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950E90-8815-4681-A4CE-98E2B6AF84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39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D520F-DB79-4F4F-BD5D-B706B1BF6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 Town Hall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F4666B-250A-4785-AE9C-29476A280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Town Hall is a community service that runs six lectures each year that are available to all of the members of the community.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speakers for these lectures come from all over the country and are known experts in their fields.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After each lecture, a luncheon is held in the same building and the speaker for the day answers questions from the audience.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Eight days before each lecture, there’s a meeting at the local library to discuss the subject of the lecture.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Students are admitted to these lectures free.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Town Hall will soon be celebrating its 75</a:t>
            </a:r>
            <a:r>
              <a:rPr lang="en-US" spc="-1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anniversary.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1DE79B-BFFF-4D22-88C3-C987D69369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2738ECB-4B26-4A35-8E35-713D6AF8D7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822918-8886-4AD2-A2A7-834E3F093B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78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7102B6-0F8B-4949-8F51-BF70DA957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target audience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7395BA1-ABD9-4047-AFC2-FBFEB5FC2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Members of Town Hall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Prospective members of Town Hall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Donors and possible donors to Town Hall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A7E2C1-AFA3-4002-B3C0-122A9C415C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3D9C84-A0D7-4755-9E83-1F851C2302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8095CD-AC49-4470-9B68-1372B3FCEB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77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DFFF44-4217-46BD-8B76-9E2BEC07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goals of the website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B0CF258-9C42-49D1-AF99-EC42BF110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Provide all of the information that members need for attending the lectures.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Provide all of the information that non-members need for attending one or more lectures.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Convince non-members to become members.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List current donors and encourage people to become donors.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166852-9C71-452B-A18F-D048CE487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A3ABD5-41A1-4797-AA8C-1606BD1391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0EC045-F00C-4D7B-9E4D-D1CA363B6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8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F0E916-30E0-4CFB-AAF3-7EC69D64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site map for the Town Hall website</a:t>
            </a:r>
            <a:endParaRPr lang="en-US" dirty="0"/>
          </a:p>
        </p:txBody>
      </p:sp>
      <p:pic>
        <p:nvPicPr>
          <p:cNvPr id="7" name="Content Placeholder 6" descr="See page 594 in book" title="See slide title">
            <a:extLst>
              <a:ext uri="{FF2B5EF4-FFF2-40B4-BE49-F238E27FC236}">
                <a16:creationId xmlns:a16="http://schemas.microsoft.com/office/drawing/2014/main" xmlns="" id="{63312F9B-8ABC-4D1E-A7D8-872DF6FE1596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41146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DB1CA2-2127-4DF8-9888-8482936B62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F57905-3677-4878-9D0E-5360312A87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4A6019-62CF-4DA5-96F4-2D9242511A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145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91C94-3880-4BBC-9C42-7B4B3777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site map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murach.com</a:t>
            </a:r>
            <a:endParaRPr lang="en-US" dirty="0"/>
          </a:p>
        </p:txBody>
      </p:sp>
      <p:pic>
        <p:nvPicPr>
          <p:cNvPr id="7" name="Content Placeholder 6" descr="See page 594 in book" title="See slide title">
            <a:extLst>
              <a:ext uri="{FF2B5EF4-FFF2-40B4-BE49-F238E27FC236}">
                <a16:creationId xmlns:a16="http://schemas.microsoft.com/office/drawing/2014/main" xmlns="" id="{20B1DAFF-1D97-4D13-A1FD-C74A0F4AFEAB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00385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F173E14-6D93-4036-A04F-7F3E274086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973CED-FF22-45A8-A609-34F1090AE5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EC9F4D-AEED-4D47-B461-7B35B66632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328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6A82B1-6157-4E72-887D-A7B8E54C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sketch of the home page for Town Hall</a:t>
            </a:r>
            <a:endParaRPr lang="en-US" dirty="0"/>
          </a:p>
        </p:txBody>
      </p:sp>
      <p:pic>
        <p:nvPicPr>
          <p:cNvPr id="7" name="Content Placeholder 6" descr="See page 596 in book" title="See slide title">
            <a:extLst>
              <a:ext uri="{FF2B5EF4-FFF2-40B4-BE49-F238E27FC236}">
                <a16:creationId xmlns:a16="http://schemas.microsoft.com/office/drawing/2014/main" xmlns="" id="{B25D3BD7-D19D-4B26-9784-652E7BD2C66F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09" y="1371600"/>
            <a:ext cx="4900864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33624E-9662-4548-8D0D-7FEFBB065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365AC1-84EC-4571-863E-25F86AABB7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2450A7-DBBB-4DEA-B120-78A6608B76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52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F91224-64FB-4075-BD19-D0DC5FC4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website that is easy to use</a:t>
            </a:r>
            <a:endParaRPr lang="en-US" dirty="0"/>
          </a:p>
        </p:txBody>
      </p:sp>
      <p:pic>
        <p:nvPicPr>
          <p:cNvPr id="7" name="Content Placeholder 6" descr="See page 572 in book" title="See slide title">
            <a:extLst>
              <a:ext uri="{FF2B5EF4-FFF2-40B4-BE49-F238E27FC236}">
                <a16:creationId xmlns:a16="http://schemas.microsoft.com/office/drawing/2014/main" xmlns="" id="{5D5343BA-5835-4846-9EDA-15582585BB24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6312788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AAE873-B480-4717-A516-41F9E5290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F8F5A8-12A2-405A-A18D-143F96D69A2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2782AF-DA81-4D01-8819-042B6B7E15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46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8EBDE7-A98D-401C-A2A2-E8ECC254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wireframe for the home page of murach.com</a:t>
            </a:r>
            <a:endParaRPr lang="en-US" dirty="0"/>
          </a:p>
        </p:txBody>
      </p:sp>
      <p:pic>
        <p:nvPicPr>
          <p:cNvPr id="7" name="Content Placeholder 6" descr="See page 596 in book" title="See slide title">
            <a:extLst>
              <a:ext uri="{FF2B5EF4-FFF2-40B4-BE49-F238E27FC236}">
                <a16:creationId xmlns:a16="http://schemas.microsoft.com/office/drawing/2014/main" xmlns="" id="{A00A97A1-ECF9-4445-AB92-D6D3576F5477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02010"/>
            <a:ext cx="6556716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D17E57-E3B1-40BB-B999-76FEE167FB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EF39DC-A92F-437E-B08E-B3225345519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1D630B-0F0A-4CC3-A4E5-284C129404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477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829A4E-37C0-41A3-96BD-BFC113E5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Photoshop illustration for the home page </a:t>
            </a:r>
            <a:endParaRPr lang="en-US" dirty="0"/>
          </a:p>
        </p:txBody>
      </p:sp>
      <p:pic>
        <p:nvPicPr>
          <p:cNvPr id="7" name="Content Placeholder 6" descr="See page 598 in book" title="See slide title">
            <a:extLst>
              <a:ext uri="{FF2B5EF4-FFF2-40B4-BE49-F238E27FC236}">
                <a16:creationId xmlns:a16="http://schemas.microsoft.com/office/drawing/2014/main" xmlns="" id="{67367642-CFFD-4474-9031-BEDCD0A655CF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95497"/>
            <a:ext cx="7315200" cy="44670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F882F4-82C3-46C0-A2D8-FAFCA7D53C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8FCBB6-4473-41D1-82B1-6AEFDBE54D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2B86FE-8279-47AC-AB17-81A90788A6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49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F72E34-ADE7-46AD-A01D-FE463559E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Photoshop illustration for the Shopping Cart</a:t>
            </a:r>
            <a:endParaRPr lang="en-US" dirty="0"/>
          </a:p>
        </p:txBody>
      </p:sp>
      <p:pic>
        <p:nvPicPr>
          <p:cNvPr id="7" name="Content Placeholder 6" descr="See page 598 in book" title="See slide title">
            <a:extLst>
              <a:ext uri="{FF2B5EF4-FFF2-40B4-BE49-F238E27FC236}">
                <a16:creationId xmlns:a16="http://schemas.microsoft.com/office/drawing/2014/main" xmlns="" id="{A335A936-47CC-40EE-8B1A-2EFE5735D1DD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" y="1143000"/>
            <a:ext cx="6877138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A5393-CFC1-4E52-883A-9218FDCAE3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32EB5F-0C1C-4E7F-A8E7-DA552F3B269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034CE1-312A-4F30-BD71-84C06970EA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59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4E416E-5030-4023-B836-83432DFDD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large website that is managed by a team</a:t>
            </a:r>
            <a:endParaRPr lang="en-US" dirty="0"/>
          </a:p>
        </p:txBody>
      </p:sp>
      <p:pic>
        <p:nvPicPr>
          <p:cNvPr id="7" name="Content Placeholder 6" descr="See page 600 in book" title="See slide title">
            <a:extLst>
              <a:ext uri="{FF2B5EF4-FFF2-40B4-BE49-F238E27FC236}">
                <a16:creationId xmlns:a16="http://schemas.microsoft.com/office/drawing/2014/main" xmlns="" id="{85912051-B622-449F-96DB-BB484B6A716C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59811"/>
            <a:ext cx="7315200" cy="47669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40B2A1-3006-4488-89B6-F4A3F9FC7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759F53-478D-495E-B7E3-47688E8D72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857BB4-D4AA-478D-96F3-0A7F8EF895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307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9F288C-D786-4E8F-8291-23734937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Typical members of a development team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C5B8B2C-CB7C-4573-AB28-2DB701243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design</a:t>
            </a:r>
          </a:p>
          <a:p>
            <a:pPr marL="338455" marR="274320">
              <a:spcBef>
                <a:spcPts val="0"/>
              </a:spcBef>
              <a:spcAft>
                <a:spcPts val="600"/>
              </a:spcAf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 designers</a:t>
            </a:r>
          </a:p>
          <a:p>
            <a:pPr marL="338455" marR="274320">
              <a:spcBef>
                <a:spcPts val="0"/>
              </a:spcBef>
              <a:spcAft>
                <a:spcPts val="600"/>
              </a:spcAf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Writers</a:t>
            </a:r>
          </a:p>
          <a:p>
            <a:pPr marL="338455" marR="274320">
              <a:spcBef>
                <a:spcPts val="0"/>
              </a:spcBef>
              <a:spcAft>
                <a:spcPts val="600"/>
              </a:spcAf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Marketing specialists</a:t>
            </a:r>
          </a:p>
          <a:p>
            <a:pPr marL="338455" marR="274320">
              <a:spcBef>
                <a:spcPts val="0"/>
              </a:spcBef>
              <a:spcAft>
                <a:spcPts val="600"/>
              </a:spcAf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Graphics designers</a:t>
            </a: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implementation</a:t>
            </a:r>
          </a:p>
          <a:p>
            <a:pPr marL="338455" marR="274320">
              <a:spcBef>
                <a:spcPts val="0"/>
              </a:spcBef>
              <a:spcAft>
                <a:spcPts val="600"/>
              </a:spcAf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HTML and CSS specialists</a:t>
            </a:r>
          </a:p>
          <a:p>
            <a:pPr marL="338455" marR="274320">
              <a:spcBef>
                <a:spcPts val="0"/>
              </a:spcBef>
              <a:spcAft>
                <a:spcPts val="600"/>
              </a:spcAf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Client-side programmers</a:t>
            </a:r>
          </a:p>
          <a:p>
            <a:pPr marL="338455" marR="274320">
              <a:spcBef>
                <a:spcPts val="0"/>
              </a:spcBef>
              <a:spcAft>
                <a:spcPts val="600"/>
              </a:spcAf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Server-side programmers</a:t>
            </a:r>
          </a:p>
          <a:p>
            <a:pPr marL="338455" marR="274320">
              <a:spcBef>
                <a:spcPts val="0"/>
              </a:spcBef>
              <a:spcAft>
                <a:spcPts val="600"/>
              </a:spcAf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Database administrator</a:t>
            </a:r>
          </a:p>
          <a:p>
            <a:pPr marL="338455" marR="274320">
              <a:spcBef>
                <a:spcPts val="0"/>
              </a:spcBef>
              <a:spcAft>
                <a:spcPts val="600"/>
              </a:spcAf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Network administrator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A35447-D10E-480D-A22E-17AA822936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8E42452-FB05-4AE5-89EA-662A55CE05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0F1298-B55D-4020-9882-19E76AB613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13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98C64A-33CC-4B49-9382-2705EC5C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designers vs. graphics designers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F41F8E-FB5C-4DD9-A3A0-C70F6677A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 designers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participate in all phases of web design.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Graphics designers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focus on the graphics that make web pages work better and look more inviting.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8A967B-18AC-443A-9982-37D78A72F6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949927-50CF-49EC-B8F7-A925A75E143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72F4D5-5733-4D90-A63F-D8859218F4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6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B1198B-95ED-4866-A16F-586147E8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prototype for the Shop Books page </a:t>
            </a:r>
            <a:b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murach.com</a:t>
            </a:r>
            <a:endParaRPr lang="en-US" dirty="0"/>
          </a:p>
        </p:txBody>
      </p:sp>
      <p:pic>
        <p:nvPicPr>
          <p:cNvPr id="7" name="Content Placeholder 6" descr="See page 602 in book" title="See slide title">
            <a:extLst>
              <a:ext uri="{FF2B5EF4-FFF2-40B4-BE49-F238E27FC236}">
                <a16:creationId xmlns:a16="http://schemas.microsoft.com/office/drawing/2014/main" xmlns="" id="{CB892AE8-2308-465F-9471-D1FD5AF3E936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315200" cy="41850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9A2DF7-7B39-4227-8D53-F4F0461E95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FF7F9A-5A05-4436-9A9F-B55ADADA46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C53D0A-C5AB-46C7-81CB-1936855082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32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F6CE2E-B321-4F1B-B0AE-52C6B155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prototype for one of the book pages</a:t>
            </a:r>
            <a:endParaRPr lang="en-US" dirty="0"/>
          </a:p>
        </p:txBody>
      </p:sp>
      <p:pic>
        <p:nvPicPr>
          <p:cNvPr id="7" name="Content Placeholder 6" descr="See page 602 in book" title="See slide title">
            <a:extLst>
              <a:ext uri="{FF2B5EF4-FFF2-40B4-BE49-F238E27FC236}">
                <a16:creationId xmlns:a16="http://schemas.microsoft.com/office/drawing/2014/main" xmlns="" id="{66E1BB3C-9352-473C-841B-2CC6C77ABB56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59000"/>
            <a:ext cx="7315200" cy="45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601B41-D386-4EBC-BE37-F4EED74932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7DE6D1-18D7-4D6D-9211-07E6CBF635B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1939DC-906B-416B-9489-6907579749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0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B2FB91-173C-4EF4-8CEB-492C18D9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website users want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D1964C3-43E1-4415-A156-4C45CDB0B4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find what they’re looking for as quickly and easily as possible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get the information or do the task that they want to do as quickly and easily as possible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07F9F9-DDEC-45A6-A58B-A94528242F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7E5332-871F-40FB-A618-B3A7901F06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EBBDD0-F346-43FE-A73B-84932BF1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82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83D14A-B45C-497C-8544-8CCDA7EE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website users use a web page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448B46-F80F-44ED-8A47-328804EFF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They scan the page to find what they’re looking for or a link to what they’re looking for.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They don’t like to scroll.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they get frustrated, they leave.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They often click on links and buttons with the hope of finding what they’re looking for.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They frequently click on the Back button when they don’t find it.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36C924-4EA2-4043-BE73-108CEC5F75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A75FD3-16DD-40E6-B06F-2C1CDB714B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9D60F8-8EDD-4046-857F-CD182BE07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0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5F8430-C549-4532-BBC7-D7313173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Three guidelines for improving usability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07FE3A-812A-4BBB-805F-2788B1B28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Present all of the critical information “above the fold” so the user doesn’t have to scroll.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Group related items into separate components, and limit the number of components on each page.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Adhere to the current conventions for website usability.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627BE2-0B05-4C2D-84DC-FD2F1D579F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871EFC-A204-40A4-80DF-A9A76AD5A0F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0D80A7-976B-4B41-ADE9-6988E11826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05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60E511-7977-4271-A59D-BFF9BF8A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web page that illustrates some </a:t>
            </a:r>
            <a:b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the current website conventions</a:t>
            </a:r>
            <a:endParaRPr lang="en-US" dirty="0"/>
          </a:p>
        </p:txBody>
      </p:sp>
      <p:pic>
        <p:nvPicPr>
          <p:cNvPr id="7" name="Content Placeholder 6" descr="See page 574 in book" title="See slide title">
            <a:extLst>
              <a:ext uri="{FF2B5EF4-FFF2-40B4-BE49-F238E27FC236}">
                <a16:creationId xmlns:a16="http://schemas.microsoft.com/office/drawing/2014/main" xmlns="" id="{A36D7591-70C6-4A58-9B0A-C7C74B73BE00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82913"/>
            <a:ext cx="6835766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A27D6C-CE41-4012-A10E-22671AF411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7FAE91-7564-4F00-896A-B8BC16D669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C9B611D-DAFC-453C-98FE-8CA8D8E7CC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3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AF07E8-8BF1-4ACD-9D34-7DA40B2C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 conventions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6AF1991-6731-4AA8-87C7-7FEBB5891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header consists of a logo, tag line, utilities, and a navigation bar.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tag line identifies what’s unique about the website.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navigation bar provides links that divide the site into sections.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utilities consist of links to useful but not primary information.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your site requires a search function, it should be in the header.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search function should consist of a large text box for the entry followed by a search button.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793A3B-749B-4019-A440-DA82DE1BCF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0617D2-FB79-48E8-A1A5-30F8B20D319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4th Edition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003B4F-7B37-45DE-B0C2-343AE94B63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55093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slide template.potx" id="{4A2ABCEF-BE8E-4B25-BD44-EE3A87320AFC}" vid="{C051B12D-284B-4F9D-A3F7-0FFBB2E14AA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slide template</Template>
  <TotalTime>64</TotalTime>
  <Words>2619</Words>
  <Application>Microsoft Office PowerPoint</Application>
  <PresentationFormat>On-screen Show (4:3)</PresentationFormat>
  <Paragraphs>357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Narrow</vt:lpstr>
      <vt:lpstr>Symbol</vt:lpstr>
      <vt:lpstr>Times New Roman</vt:lpstr>
      <vt:lpstr>Master slides_with_titles_logo</vt:lpstr>
      <vt:lpstr>Chapter 17</vt:lpstr>
      <vt:lpstr>Objectives</vt:lpstr>
      <vt:lpstr>Objectives (continued)</vt:lpstr>
      <vt:lpstr>A website that is easy to use</vt:lpstr>
      <vt:lpstr>What website users want</vt:lpstr>
      <vt:lpstr>How website users use a web page</vt:lpstr>
      <vt:lpstr>Three guidelines for improving usability</vt:lpstr>
      <vt:lpstr>A web page that illustrates some  of the current website conventions</vt:lpstr>
      <vt:lpstr>Header conventions</vt:lpstr>
      <vt:lpstr>Navigation conventions</vt:lpstr>
      <vt:lpstr>The full screen view of the Town Hall home page</vt:lpstr>
      <vt:lpstr>The mobile view of the Town Hall home page</vt:lpstr>
      <vt:lpstr>Two ways to provide for mobile devices</vt:lpstr>
      <vt:lpstr>Two ways to design the pages  for Responsive Web Design</vt:lpstr>
      <vt:lpstr>A home page that tries to sell the site</vt:lpstr>
      <vt:lpstr>9 guidelines for developing  an effective home page</vt:lpstr>
      <vt:lpstr>9 guidelines (continued)</vt:lpstr>
      <vt:lpstr>A page with breadcrumbs and highlighted links</vt:lpstr>
      <vt:lpstr>How to let the users know where they are</vt:lpstr>
      <vt:lpstr>Wasted space on a primary page</vt:lpstr>
      <vt:lpstr>Guidelines for the effective use of space</vt:lpstr>
      <vt:lpstr>A home page that has been chunked</vt:lpstr>
      <vt:lpstr>A page that ignores the basics of graphics design </vt:lpstr>
      <vt:lpstr>Four principles of graphics design</vt:lpstr>
      <vt:lpstr>Typographical guidelines</vt:lpstr>
      <vt:lpstr>Writing that isn’t for the web  (177 words and 1041 characters)</vt:lpstr>
      <vt:lpstr>The same copy, but written for the web  (135 words and 717 characters)</vt:lpstr>
      <vt:lpstr>Web writing guidelines</vt:lpstr>
      <vt:lpstr>The lifecycle of a website</vt:lpstr>
      <vt:lpstr>How to make a website easier to maintain</vt:lpstr>
      <vt:lpstr>A general procedure for designing a website</vt:lpstr>
      <vt:lpstr>A general procedure for implementing a website</vt:lpstr>
      <vt:lpstr>A general procedure for maintaining a website</vt:lpstr>
      <vt:lpstr>About Town Hall</vt:lpstr>
      <vt:lpstr>The target audience</vt:lpstr>
      <vt:lpstr>The goals of the website</vt:lpstr>
      <vt:lpstr>A site map for the Town Hall website</vt:lpstr>
      <vt:lpstr>The site map for murach.com</vt:lpstr>
      <vt:lpstr>A sketch of the home page for Town Hall</vt:lpstr>
      <vt:lpstr>A wireframe for the home page of murach.com</vt:lpstr>
      <vt:lpstr>A Photoshop illustration for the home page </vt:lpstr>
      <vt:lpstr>A Photoshop illustration for the Shopping Cart</vt:lpstr>
      <vt:lpstr>A large website that is managed by a team</vt:lpstr>
      <vt:lpstr>Typical members of a development team</vt:lpstr>
      <vt:lpstr>Web designers vs. graphics designers</vt:lpstr>
      <vt:lpstr>The prototype for the Shop Books page  of murach.com</vt:lpstr>
      <vt:lpstr>The prototype for one of the book pages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17</dc:title>
  <dc:creator>Samantha Walker</dc:creator>
  <cp:lastModifiedBy>Anne Boehm</cp:lastModifiedBy>
  <cp:revision>13</cp:revision>
  <cp:lastPrinted>2016-01-14T23:03:16Z</cp:lastPrinted>
  <dcterms:created xsi:type="dcterms:W3CDTF">2018-02-23T22:11:19Z</dcterms:created>
  <dcterms:modified xsi:type="dcterms:W3CDTF">2018-03-02T21:45:11Z</dcterms:modified>
</cp:coreProperties>
</file>